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4" r:id="rId2"/>
    <p:sldMasterId id="2147483726" r:id="rId3"/>
    <p:sldMasterId id="2147483744" r:id="rId4"/>
    <p:sldMasterId id="2147483756" r:id="rId5"/>
    <p:sldMasterId id="2147483774" r:id="rId6"/>
    <p:sldMasterId id="2147483792" r:id="rId7"/>
  </p:sldMasterIdLst>
  <p:notesMasterIdLst>
    <p:notesMasterId r:id="rId32"/>
  </p:notesMasterIdLst>
  <p:handoutMasterIdLst>
    <p:handoutMasterId r:id="rId33"/>
  </p:handoutMasterIdLst>
  <p:sldIdLst>
    <p:sldId id="1365" r:id="rId8"/>
    <p:sldId id="1393" r:id="rId9"/>
    <p:sldId id="1391" r:id="rId10"/>
    <p:sldId id="1394" r:id="rId11"/>
    <p:sldId id="1396" r:id="rId12"/>
    <p:sldId id="1397" r:id="rId13"/>
    <p:sldId id="257" r:id="rId14"/>
    <p:sldId id="1127" r:id="rId15"/>
    <p:sldId id="259" r:id="rId16"/>
    <p:sldId id="260" r:id="rId17"/>
    <p:sldId id="261" r:id="rId18"/>
    <p:sldId id="262" r:id="rId19"/>
    <p:sldId id="263" r:id="rId20"/>
    <p:sldId id="1386" r:id="rId21"/>
    <p:sldId id="1387" r:id="rId22"/>
    <p:sldId id="1388" r:id="rId23"/>
    <p:sldId id="1389" r:id="rId24"/>
    <p:sldId id="1390" r:id="rId25"/>
    <p:sldId id="264" r:id="rId26"/>
    <p:sldId id="767" r:id="rId27"/>
    <p:sldId id="1392" r:id="rId28"/>
    <p:sldId id="265" r:id="rId29"/>
    <p:sldId id="266" r:id="rId30"/>
    <p:sldId id="267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086" autoAdjust="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FF97D1-98F7-4F95-A673-04707BC295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(77)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E8729-B903-448E-B8B2-9F1E48AF2C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8/29/2021 am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9055C-C20F-4EEC-98B0-2D3A249735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43B72-B6C8-4B91-9C8B-C1258E8399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C3FE1-7F9E-4B33-BE09-B4BAA5FFB0D3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99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Class – The Book Of Revelation (77)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8/29/2021 am class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5EB040-31C3-4BFE-AE3A-26FD5109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345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AA0AC-7728-463A-ABA2-F31D63CD5C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8/29/2021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84989-6A86-4C44-B9A6-240EE0A1D9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3CC1C97-0184-406F-9414-253928B4F8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(77)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F2E45-026B-43BC-A991-7644717B31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8/29/2021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C59C5-1160-4BE4-A42C-77A2544D7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227E7FB-BBDD-43E8-BC72-5FC486F8808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(77)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E0EC6-2D9C-4A67-9630-DEC6831A5B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8/29/2021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D14BE-2C9B-483E-A497-95FFADF95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C5E4922-C89E-489A-B748-67EE5DA838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(77)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3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2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70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61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51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132013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2132013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72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29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31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4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7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821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214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3"/>
            <a:ext cx="1943100" cy="5637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3"/>
            <a:ext cx="5693834" cy="5637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87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5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1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4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6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1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2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7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5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8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0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6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9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6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0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9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46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4289-871E-4A41-9195-5925B42404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37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8F1-0698-487C-9D68-1743EA22BB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20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EA72-13DD-4F38-9F36-C9464DB2AF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91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BE4-6B74-457A-A7DE-51B5577F90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54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A94-C05A-49C6-8ADF-D94DFAD75E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47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3442-3F78-434B-B957-F43E4573CF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996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D2AC-7090-4486-BF99-B8DF6074B3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034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E449-79AD-42FF-BAB2-463E7C3CAA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01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1EA-1E64-47C0-8394-AC319A02DA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00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3F1-11AB-4D80-80EB-338352BDC2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55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1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447-EBA1-425B-AF6D-B76A5DAE92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937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9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6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1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8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9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8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6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0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8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6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9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0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4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9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2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9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0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3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9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3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01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3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6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1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18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452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94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5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430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40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55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005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34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7D6D-ADF9-449F-8C4F-6704CF5077E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B1A6-5B5B-4F6D-9F9E-CEEE940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3"/>
            <a:ext cx="9142589" cy="6856413"/>
          </a:xfrm>
          <a:prstGeom prst="rect">
            <a:avLst/>
          </a:prstGeom>
          <a:solidFill>
            <a:srgbClr val="6600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8001" y="1066803"/>
            <a:ext cx="8128000" cy="5789613"/>
          </a:xfrm>
          <a:prstGeom prst="rect">
            <a:avLst/>
          </a:prstGeom>
          <a:solidFill>
            <a:srgbClr val="6666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62668" y="1860550"/>
            <a:ext cx="5418667" cy="731838"/>
          </a:xfrm>
          <a:prstGeom prst="rect">
            <a:avLst/>
          </a:prstGeom>
          <a:solidFill>
            <a:srgbClr val="66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85335" y="3"/>
            <a:ext cx="6773333" cy="199072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2013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4142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Sunday, August 29, 2021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04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Sunday, August 29, 2021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5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48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282FA3C6-7C60-430F-B028-42B5104B86B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651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CB51-C742-4746-9601-4ACC283A86A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calstudies.gospelstudies.org.uk/pdf/e-books/swete_h-b/apocalypse-of-st-john_swete.pdf" TargetMode="External"/><Relationship Id="rId2" Type="http://schemas.openxmlformats.org/officeDocument/2006/relationships/hyperlink" Target="https://floralheightschurchofchrist.org/Class%20-%20Bible%20Books/Revelation.pdf" TargetMode="Externa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August 29,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760128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4400" b="1" cap="small" dirty="0">
                <a:latin typeface="OldCentury" pitchFamily="2" charset="0"/>
              </a:rPr>
              <a:t>Revelation 20:2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057402"/>
            <a:ext cx="6648450" cy="415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956" y="2466292"/>
            <a:ext cx="4962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he laid hold on the dragon, the old serpent, which is the Devil and Satan, and bound him for a thousand years</a:t>
            </a:r>
            <a:r>
              <a:rPr lang="en-US" sz="3200" i="1" dirty="0">
                <a:latin typeface="Book Antiqua" pitchFamily="18" charset="0"/>
              </a:rPr>
              <a:t>,”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5002F-D719-490D-B4DE-FC574650706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</p:spTree>
    <p:extLst>
      <p:ext uri="{BB962C8B-B14F-4D97-AF65-F5344CB8AC3E}">
        <p14:creationId xmlns:p14="http://schemas.microsoft.com/office/powerpoint/2010/main" val="15255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729706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4400" b="1" cap="small" dirty="0">
                <a:latin typeface="OldCentury" pitchFamily="2" charset="0"/>
              </a:rPr>
              <a:t>Revelation 20:3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7" y="2057401"/>
            <a:ext cx="6924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68165" y="2187507"/>
            <a:ext cx="52186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Book Antiqua" pitchFamily="18" charset="0"/>
              </a:rPr>
              <a:t>“</a:t>
            </a:r>
            <a:r>
              <a:rPr lang="en-US" sz="2800" b="1" i="1" dirty="0">
                <a:latin typeface="Book Antiqua" pitchFamily="18" charset="0"/>
              </a:rPr>
              <a:t>and cast him into the abyss, and shut (it), and sealed (it) over him, that he should deceive the nations no more, until the thousand years should be finished: after this he must be loosed for a little time</a:t>
            </a:r>
            <a:r>
              <a:rPr lang="en-US" sz="28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D67314-AB26-4372-BCF7-BAD99CEB880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</p:spTree>
    <p:extLst>
      <p:ext uri="{BB962C8B-B14F-4D97-AF65-F5344CB8AC3E}">
        <p14:creationId xmlns:p14="http://schemas.microsoft.com/office/powerpoint/2010/main" val="10082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225"/>
            <a:ext cx="8229600" cy="1143000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Revelation 20 and </a:t>
            </a:r>
            <a:br>
              <a:rPr lang="en-US" b="1" cap="small" dirty="0">
                <a:latin typeface="Elephant" pitchFamily="18" charset="0"/>
              </a:rPr>
            </a:br>
            <a:r>
              <a:rPr lang="en-US" b="1" cap="small" dirty="0">
                <a:latin typeface="Elephant" pitchFamily="18" charset="0"/>
              </a:rPr>
              <a:t>False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4" y="1930147"/>
            <a:ext cx="8814062" cy="432733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The 4</a:t>
            </a:r>
            <a:r>
              <a:rPr lang="en-US" sz="3200" baseline="30000" dirty="0">
                <a:latin typeface="Book Antiqua" panose="02040602050305030304" pitchFamily="18" charset="0"/>
              </a:rPr>
              <a:t>th</a:t>
            </a:r>
            <a:r>
              <a:rPr lang="en-US" sz="3200" dirty="0">
                <a:latin typeface="Book Antiqua" pitchFamily="18" charset="0"/>
              </a:rPr>
              <a:t> Banner (</a:t>
            </a:r>
            <a:r>
              <a:rPr lang="en-US" sz="3200" b="1" dirty="0">
                <a:latin typeface="Book Antiqua" panose="02040602050305030304" pitchFamily="18" charset="0"/>
              </a:rPr>
              <a:t>14:13</a:t>
            </a:r>
            <a:r>
              <a:rPr lang="en-US" sz="3200" dirty="0">
                <a:latin typeface="Book Antiqua" pitchFamily="18" charset="0"/>
              </a:rPr>
              <a:t>)— ”Christians triumph”</a:t>
            </a:r>
          </a:p>
          <a:p>
            <a:r>
              <a:rPr lang="en-US" sz="3200" b="1" dirty="0">
                <a:latin typeface="Book Antiqua" panose="02040602050305030304" pitchFamily="18" charset="0"/>
              </a:rPr>
              <a:t>Revelation 20 </a:t>
            </a:r>
            <a:r>
              <a:rPr lang="en-US" sz="3200" dirty="0">
                <a:latin typeface="Book Antiqua" pitchFamily="18" charset="0"/>
              </a:rPr>
              <a:t>has been a favorite text for </a:t>
            </a:r>
            <a:r>
              <a:rPr lang="en-US" sz="3200" b="1" dirty="0">
                <a:latin typeface="Book Antiqua" pitchFamily="18" charset="0"/>
              </a:rPr>
              <a:t>religious speculators </a:t>
            </a:r>
            <a:r>
              <a:rPr lang="en-US" sz="3200" dirty="0">
                <a:latin typeface="Book Antiqua" pitchFamily="18" charset="0"/>
              </a:rPr>
              <a:t>for centuries.</a:t>
            </a:r>
          </a:p>
          <a:p>
            <a:r>
              <a:rPr lang="en-US" sz="3200" dirty="0">
                <a:latin typeface="Book Antiqua" pitchFamily="18" charset="0"/>
              </a:rPr>
              <a:t>May be the most </a:t>
            </a:r>
            <a:r>
              <a:rPr lang="en-US" sz="3200" b="1" dirty="0">
                <a:latin typeface="Book Antiqua" panose="02040602050305030304" pitchFamily="18" charset="0"/>
              </a:rPr>
              <a:t>abused</a:t>
            </a:r>
            <a:r>
              <a:rPr lang="en-US" sz="3200" dirty="0">
                <a:latin typeface="Book Antiqua" pitchFamily="18" charset="0"/>
              </a:rPr>
              <a:t> and </a:t>
            </a:r>
            <a:r>
              <a:rPr lang="en-US" sz="3200" b="1" dirty="0">
                <a:latin typeface="Book Antiqua" panose="02040602050305030304" pitchFamily="18" charset="0"/>
              </a:rPr>
              <a:t>misunderstood</a:t>
            </a:r>
            <a:r>
              <a:rPr lang="en-US" sz="3200" dirty="0">
                <a:latin typeface="Book Antiqua" pitchFamily="18" charset="0"/>
              </a:rPr>
              <a:t> text in all of Scripture!</a:t>
            </a:r>
          </a:p>
          <a:p>
            <a:r>
              <a:rPr lang="en-US" sz="3200" dirty="0">
                <a:latin typeface="Book Antiqua" pitchFamily="18" charset="0"/>
              </a:rPr>
              <a:t>Many </a:t>
            </a:r>
            <a:r>
              <a:rPr lang="en-US" sz="3200" b="1" dirty="0">
                <a:latin typeface="Book Antiqua" panose="02040602050305030304" pitchFamily="18" charset="0"/>
              </a:rPr>
              <a:t>questions</a:t>
            </a:r>
            <a:r>
              <a:rPr lang="en-US" sz="3200" dirty="0">
                <a:latin typeface="Book Antiqua" pitchFamily="18" charset="0"/>
              </a:rPr>
              <a:t> are asked and the answers vary depending on who is asking the questions!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265EA2-DEC4-4321-A6DE-F54CF11866F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</p:spTree>
    <p:extLst>
      <p:ext uri="{BB962C8B-B14F-4D97-AF65-F5344CB8AC3E}">
        <p14:creationId xmlns:p14="http://schemas.microsoft.com/office/powerpoint/2010/main" val="31721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1770866"/>
            <a:ext cx="8898903" cy="489364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600" b="1" dirty="0">
                <a:latin typeface="Book Antiqua" panose="02040602050305030304" pitchFamily="18" charset="0"/>
              </a:rPr>
              <a:t>When is the battle of Armageddon?</a:t>
            </a:r>
          </a:p>
          <a:p>
            <a:pPr>
              <a:spcBef>
                <a:spcPts val="0"/>
              </a:spcBef>
            </a:pPr>
            <a:r>
              <a:rPr lang="en-US" sz="2600" b="1" dirty="0">
                <a:latin typeface="Book Antiqua" panose="02040602050305030304" pitchFamily="18" charset="0"/>
              </a:rPr>
              <a:t>What is signified by the 1,000 year reign?</a:t>
            </a:r>
          </a:p>
          <a:p>
            <a:pPr>
              <a:spcBef>
                <a:spcPts val="0"/>
              </a:spcBef>
            </a:pPr>
            <a:r>
              <a:rPr lang="en-US" sz="2600" b="1" dirty="0">
                <a:latin typeface="Book Antiqua" panose="02040602050305030304" pitchFamily="18" charset="0"/>
              </a:rPr>
              <a:t>Why must Satan be let loose after he was sealed in the abyss?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First </a:t>
            </a:r>
            <a:r>
              <a:rPr lang="en-US" sz="2600" b="1" dirty="0">
                <a:latin typeface="Book Antiqua" panose="02040602050305030304" pitchFamily="18" charset="0"/>
              </a:rPr>
              <a:t>seven verses </a:t>
            </a:r>
            <a:r>
              <a:rPr lang="en-US" sz="2600" dirty="0">
                <a:latin typeface="Book Antiqua" pitchFamily="18" charset="0"/>
              </a:rPr>
              <a:t>are the only ones in Scripture to mention a 1,000 year reign.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Whatever </a:t>
            </a:r>
            <a:r>
              <a:rPr lang="en-US" sz="2600" b="1" dirty="0">
                <a:latin typeface="Book Antiqua" panose="02040602050305030304" pitchFamily="18" charset="0"/>
              </a:rPr>
              <a:t>answers are found</a:t>
            </a:r>
            <a:r>
              <a:rPr lang="en-US" sz="2600" dirty="0">
                <a:latin typeface="Book Antiqua" pitchFamily="18" charset="0"/>
              </a:rPr>
              <a:t>, they must be </a:t>
            </a:r>
            <a:r>
              <a:rPr lang="en-US" sz="2600" b="1" dirty="0">
                <a:latin typeface="Book Antiqua" panose="02040602050305030304" pitchFamily="18" charset="0"/>
              </a:rPr>
              <a:t>consistent </a:t>
            </a:r>
            <a:r>
              <a:rPr lang="en-US" sz="2600" dirty="0">
                <a:latin typeface="Book Antiqua" pitchFamily="18" charset="0"/>
              </a:rPr>
              <a:t>with the rest of the Bible.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Also in </a:t>
            </a:r>
            <a:r>
              <a:rPr lang="en-US" sz="2600" b="1" dirty="0">
                <a:latin typeface="Book Antiqua" panose="02040602050305030304" pitchFamily="18" charset="0"/>
              </a:rPr>
              <a:t>harmony</a:t>
            </a:r>
            <a:r>
              <a:rPr lang="en-US" sz="2600" dirty="0">
                <a:latin typeface="Book Antiqua" pitchFamily="18" charset="0"/>
              </a:rPr>
              <a:t> with the </a:t>
            </a:r>
            <a:r>
              <a:rPr lang="en-US" sz="2600" b="1" dirty="0">
                <a:latin typeface="Book Antiqua" panose="02040602050305030304" pitchFamily="18" charset="0"/>
              </a:rPr>
              <a:t>theme and purpose</a:t>
            </a:r>
            <a:r>
              <a:rPr lang="en-US" sz="2600" dirty="0">
                <a:latin typeface="Book Antiqua" pitchFamily="18" charset="0"/>
              </a:rPr>
              <a:t> of the book of Revelation!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Book Antiqua" pitchFamily="18" charset="0"/>
              </a:rPr>
              <a:t>Theme of chapter 20—the defeat of Satan—not the 1,000 year reign! (cf. 1:18; 12:7-11; Hebrews 2:14-15)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5A05E0-6D39-49E5-B38C-22C486E9C16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522ED8-B7EC-4A33-BCAD-7947847D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090"/>
            <a:ext cx="8229600" cy="1143000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Revelation 20 and </a:t>
            </a:r>
            <a:br>
              <a:rPr lang="en-US" b="1" cap="small" dirty="0">
                <a:latin typeface="Elephant" pitchFamily="18" charset="0"/>
              </a:rPr>
            </a:br>
            <a:r>
              <a:rPr lang="en-US" b="1" cap="small" dirty="0">
                <a:latin typeface="Elephant" pitchFamily="18" charset="0"/>
              </a:rPr>
              <a:t>False Theories</a:t>
            </a:r>
          </a:p>
        </p:txBody>
      </p:sp>
    </p:spTree>
    <p:extLst>
      <p:ext uri="{BB962C8B-B14F-4D97-AF65-F5344CB8AC3E}">
        <p14:creationId xmlns:p14="http://schemas.microsoft.com/office/powerpoint/2010/main" val="19108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085F0098-50DA-4546-9555-1418F8871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352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1A0626AF-85C2-4818-8A8E-16EE93FE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7" y="2936875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Israel</a:t>
            </a:r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FACFB762-E28F-42D1-8328-8C92C73BF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7F7B8367-E3E5-4495-98D5-FB574AF7CB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id="{F87AEE07-72F0-4C8D-B47E-678680287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352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02CBE4D4-E8EB-4BAB-A9B5-A00889D8B7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1295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CB96863A-10FE-4451-9401-7B966CD4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1371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86516383-D41B-4282-9C01-2174801C49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160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6ED2B540-8A6D-4577-9C16-7BDDF4461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8107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B9FAD155-1486-4792-82C5-8EA1F508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0602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476074DB-138B-4C1F-8709-B33B07DD1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1" name="Oval 13">
            <a:extLst>
              <a:ext uri="{FF2B5EF4-FFF2-40B4-BE49-F238E27FC236}">
                <a16:creationId xmlns:a16="http://schemas.microsoft.com/office/drawing/2014/main" id="{08CDF6F5-CF21-4EBC-A19F-422771D41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67000"/>
            <a:ext cx="1524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Church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Age </a:t>
            </a:r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D1D7C7D7-CA5F-4099-B3BC-046088268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352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AF6BA55F-DDBE-454E-BCA4-1063C812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5602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7 years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tribulation</a:t>
            </a:r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BDBB3459-DA0C-461D-A41C-F9BE799CB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352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A7A4D1D9-9129-48CE-8661-A6C6C384B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2"/>
            <a:ext cx="50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067" name="Line 19">
            <a:extLst>
              <a:ext uri="{FF2B5EF4-FFF2-40B4-BE49-F238E27FC236}">
                <a16:creationId xmlns:a16="http://schemas.microsoft.com/office/drawing/2014/main" id="{767F4700-0654-4176-AC86-3782A1851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1981200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811B424A-D7AA-4ED4-8BFA-D44C0F0EE4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19812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9" name="Oval 21">
            <a:extLst>
              <a:ext uri="{FF2B5EF4-FFF2-40B4-BE49-F238E27FC236}">
                <a16:creationId xmlns:a16="http://schemas.microsoft.com/office/drawing/2014/main" id="{DCDB38BE-E3BB-482C-8692-52E0314A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066800"/>
            <a:ext cx="1143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Meeting</a:t>
            </a:r>
          </a:p>
        </p:txBody>
      </p:sp>
      <p:sp>
        <p:nvSpPr>
          <p:cNvPr id="2071" name="Text Box 23">
            <a:extLst>
              <a:ext uri="{FF2B5EF4-FFF2-40B4-BE49-F238E27FC236}">
                <a16:creationId xmlns:a16="http://schemas.microsoft.com/office/drawing/2014/main" id="{5E281C72-72D6-41DC-8596-740309BAD618}"/>
              </a:ext>
            </a:extLst>
          </p:cNvPr>
          <p:cNvSpPr txBox="1">
            <a:spLocks noChangeArrowheads="1"/>
          </p:cNvSpPr>
          <p:nvPr/>
        </p:nvSpPr>
        <p:spPr bwMode="auto">
          <a:xfrm rot="-3304671">
            <a:off x="3227389" y="2182813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Rapture</a:t>
            </a: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48F4D8F7-4A91-40FD-BB21-A2A62A4505B3}"/>
              </a:ext>
            </a:extLst>
          </p:cNvPr>
          <p:cNvSpPr txBox="1">
            <a:spLocks noChangeArrowheads="1"/>
          </p:cNvSpPr>
          <p:nvPr/>
        </p:nvSpPr>
        <p:spPr bwMode="auto">
          <a:xfrm rot="2991071">
            <a:off x="4550589" y="1776413"/>
            <a:ext cx="5539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D1EE5493-D7B3-4D84-BD65-1FF985051DC3}"/>
              </a:ext>
            </a:extLst>
          </p:cNvPr>
          <p:cNvSpPr txBox="1">
            <a:spLocks noChangeArrowheads="1"/>
          </p:cNvSpPr>
          <p:nvPr/>
        </p:nvSpPr>
        <p:spPr bwMode="auto">
          <a:xfrm rot="3148350">
            <a:off x="4417037" y="2309376"/>
            <a:ext cx="15732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Revelation</a:t>
            </a: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2F060CA9-D86C-4766-BA31-50F0A117C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429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5BE361BC-36CB-4725-AC6C-A202B5BB4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64820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RT</a:t>
            </a:r>
          </a:p>
        </p:txBody>
      </p:sp>
      <p:sp>
        <p:nvSpPr>
          <p:cNvPr id="2077" name="Text Box 29">
            <a:extLst>
              <a:ext uri="{FF2B5EF4-FFF2-40B4-BE49-F238E27FC236}">
                <a16:creationId xmlns:a16="http://schemas.microsoft.com/office/drawing/2014/main" id="{4F8C1260-EE49-416E-8EF6-5BB5AB8E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05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2078" name="Oval 30">
            <a:extLst>
              <a:ext uri="{FF2B5EF4-FFF2-40B4-BE49-F238E27FC236}">
                <a16:creationId xmlns:a16="http://schemas.microsoft.com/office/drawing/2014/main" id="{6EB42D9A-3BF8-43D9-9C4A-093A07C4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956" y="2665476"/>
            <a:ext cx="1524000" cy="12984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9" name="Text Box 31">
            <a:extLst>
              <a:ext uri="{FF2B5EF4-FFF2-40B4-BE49-F238E27FC236}">
                <a16:creationId xmlns:a16="http://schemas.microsoft.com/office/drawing/2014/main" id="{7170E1A9-9BF8-404F-BE92-51B3CA9B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256" y="3124200"/>
            <a:ext cx="167639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Millennium</a:t>
            </a:r>
          </a:p>
        </p:txBody>
      </p:sp>
      <p:sp>
        <p:nvSpPr>
          <p:cNvPr id="2080" name="Line 32">
            <a:extLst>
              <a:ext uri="{FF2B5EF4-FFF2-40B4-BE49-F238E27FC236}">
                <a16:creationId xmlns:a16="http://schemas.microsoft.com/office/drawing/2014/main" id="{D61415B1-EE01-45C3-B471-49D276F35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1" name="Line 33">
            <a:extLst>
              <a:ext uri="{FF2B5EF4-FFF2-40B4-BE49-F238E27FC236}">
                <a16:creationId xmlns:a16="http://schemas.microsoft.com/office/drawing/2014/main" id="{1E3F4EA7-EB8C-4F74-A5F4-0082F6D17C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2209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4BEA0602-952C-499D-82EF-B3B1E961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2" y="1447802"/>
            <a:ext cx="11256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Satan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Loosed</a:t>
            </a:r>
          </a:p>
        </p:txBody>
      </p:sp>
      <p:sp>
        <p:nvSpPr>
          <p:cNvPr id="2083" name="Line 35">
            <a:extLst>
              <a:ext uri="{FF2B5EF4-FFF2-40B4-BE49-F238E27FC236}">
                <a16:creationId xmlns:a16="http://schemas.microsoft.com/office/drawing/2014/main" id="{E185DC4E-13D2-4B34-9826-7E2262FC8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4" name="Line 36">
            <a:extLst>
              <a:ext uri="{FF2B5EF4-FFF2-40B4-BE49-F238E27FC236}">
                <a16:creationId xmlns:a16="http://schemas.microsoft.com/office/drawing/2014/main" id="{B9E564BD-213A-4A09-9F23-B8B455BD3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352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id="{DB42A8C9-2D2D-40DE-A3EB-D01E54831B2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792913" y="4027489"/>
            <a:ext cx="159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Resurrection</a:t>
            </a:r>
          </a:p>
        </p:txBody>
      </p:sp>
      <p:sp>
        <p:nvSpPr>
          <p:cNvPr id="2086" name="Line 38">
            <a:extLst>
              <a:ext uri="{FF2B5EF4-FFF2-40B4-BE49-F238E27FC236}">
                <a16:creationId xmlns:a16="http://schemas.microsoft.com/office/drawing/2014/main" id="{1E21A7E8-0B23-4E26-8DD0-58BC40BC3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35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7" name="Line 39">
            <a:extLst>
              <a:ext uri="{FF2B5EF4-FFF2-40B4-BE49-F238E27FC236}">
                <a16:creationId xmlns:a16="http://schemas.microsoft.com/office/drawing/2014/main" id="{7A3DF638-C057-48CC-AD60-4CE0349EFB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1066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8" name="Line 40">
            <a:extLst>
              <a:ext uri="{FF2B5EF4-FFF2-40B4-BE49-F238E27FC236}">
                <a16:creationId xmlns:a16="http://schemas.microsoft.com/office/drawing/2014/main" id="{2803F6C1-C0A5-4A39-882C-B08C6EDBB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352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1C800AA8-4340-4F4F-B2E8-A30D2DD93D4E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2357440" y="5595938"/>
            <a:ext cx="174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3365B3E7-370D-4378-9927-BEDACA4F8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2" y="1752602"/>
            <a:ext cx="77880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T.</a:t>
            </a:r>
          </a:p>
        </p:txBody>
      </p:sp>
      <p:sp>
        <p:nvSpPr>
          <p:cNvPr id="2091" name="Line 43">
            <a:extLst>
              <a:ext uri="{FF2B5EF4-FFF2-40B4-BE49-F238E27FC236}">
                <a16:creationId xmlns:a16="http://schemas.microsoft.com/office/drawing/2014/main" id="{947FE91E-9C11-4601-8EFA-3B1341F223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60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E9689D4E-3F43-4350-A8B2-892FC850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2" y="3048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DE</a:t>
            </a:r>
          </a:p>
        </p:txBody>
      </p:sp>
      <p:sp>
        <p:nvSpPr>
          <p:cNvPr id="2093" name="Line 45">
            <a:extLst>
              <a:ext uri="{FF2B5EF4-FFF2-40B4-BE49-F238E27FC236}">
                <a16:creationId xmlns:a16="http://schemas.microsoft.com/office/drawing/2014/main" id="{F8E1A999-E218-4225-A173-661727584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60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1" y="459108"/>
            <a:ext cx="8135332" cy="144398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The Errors Of The Premillennial View Of The Rapture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2013"/>
            <a:ext cx="7772400" cy="373384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Too many comings of Christ.</a:t>
            </a:r>
          </a:p>
          <a:p>
            <a:pPr>
              <a:buNone/>
            </a:pPr>
            <a:r>
              <a:rPr lang="en-US" dirty="0"/>
              <a:t>1.	The Bible says Christ will come a second time (Acts 1:9-11; Hebrews 9:28;</a:t>
            </a:r>
            <a:br>
              <a:rPr lang="en-US" dirty="0"/>
            </a:br>
            <a:r>
              <a:rPr lang="en-US" dirty="0"/>
              <a:t>1 Corinthians 15:23-24).</a:t>
            </a:r>
          </a:p>
          <a:p>
            <a:pPr>
              <a:buNone/>
            </a:pPr>
            <a:r>
              <a:rPr lang="en-US" dirty="0"/>
              <a:t>2.	The premillennialist has Christ coming a second and third time and try to justify this by saying it is the second coming in phases.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9" y="2132013"/>
            <a:ext cx="8531258" cy="4423262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Too many resurrections from the dead.</a:t>
            </a:r>
          </a:p>
          <a:p>
            <a:pPr>
              <a:buNone/>
            </a:pPr>
            <a:r>
              <a:rPr lang="en-US" dirty="0"/>
              <a:t>1.	Because of the misunderstanding of Revelation 20:4-6, dispensationalists by necessity must teach a plurality of resurrections.</a:t>
            </a:r>
          </a:p>
          <a:p>
            <a:pPr>
              <a:buNone/>
            </a:pPr>
            <a:r>
              <a:rPr lang="en-US" dirty="0"/>
              <a:t>(1) Church raised at the rapture.</a:t>
            </a:r>
          </a:p>
          <a:p>
            <a:pPr marL="574675" indent="-574675">
              <a:buNone/>
            </a:pPr>
            <a:r>
              <a:rPr lang="en-US" dirty="0"/>
              <a:t>(2) OT saints and tribulations saints raised when Christ comes to set up his kingdom.</a:t>
            </a:r>
          </a:p>
          <a:p>
            <a:pPr>
              <a:buNone/>
            </a:pPr>
            <a:r>
              <a:rPr lang="en-US" dirty="0"/>
              <a:t>(3) Wicked raised after millennium.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A73884-2E40-4B6E-9C93-935C36D3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51" y="459108"/>
            <a:ext cx="8135332" cy="144398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The Errors Of The Premillennial View Of The Rapture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8" y="797661"/>
            <a:ext cx="8229600" cy="766877"/>
          </a:xfr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Revelation 20:1-6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2013"/>
            <a:ext cx="7772400" cy="3241400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dirty="0"/>
              <a:t>a.	This context is dealing with Christians who have been martyred.</a:t>
            </a:r>
          </a:p>
          <a:p>
            <a:pPr>
              <a:buNone/>
            </a:pPr>
            <a:r>
              <a:rPr lang="en-US" dirty="0"/>
              <a:t>b.	This is picturing the victory of the martyrs underneath the altar (Revelation 6:9).</a:t>
            </a:r>
          </a:p>
          <a:p>
            <a:pPr>
              <a:buNone/>
            </a:pPr>
            <a:r>
              <a:rPr lang="en-US" dirty="0"/>
              <a:t>c.	Those who had suffered under the great persecution are victorious in Christ.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2013"/>
            <a:ext cx="7772400" cy="3142912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dirty="0"/>
              <a:t>d.	The cause for which they died has made them triumphant, and this is the first resurrection, that of the cause.</a:t>
            </a:r>
          </a:p>
          <a:p>
            <a:pPr>
              <a:buNone/>
            </a:pPr>
            <a:r>
              <a:rPr lang="en-US" dirty="0"/>
              <a:t>e.	This is a spiritual resurrection and not a physical one; there is no justification for making this a bodily resurrection.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9AB5AF-5EEA-4A65-BD65-C5E40D99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8" y="797661"/>
            <a:ext cx="8229600" cy="766877"/>
          </a:xfr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Revelation 20:1-6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713032"/>
            <a:ext cx="8908330" cy="507831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latin typeface="Book Antiqua" panose="02040602050305030304" pitchFamily="18" charset="0"/>
              </a:rPr>
              <a:t>Premillennialists ignore many specifics that are stated and embellish the text with many assumptions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Book Antiqua" pitchFamily="18" charset="0"/>
              </a:rPr>
              <a:t>Text </a:t>
            </a:r>
            <a:r>
              <a:rPr lang="en-US" sz="3200" b="1" u="sng" dirty="0">
                <a:latin typeface="Book Antiqua" panose="02040602050305030304" pitchFamily="18" charset="0"/>
              </a:rPr>
              <a:t>DOES NOT</a:t>
            </a:r>
            <a:r>
              <a:rPr lang="en-US" sz="3200" b="1" dirty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Book Antiqua" pitchFamily="18" charset="0"/>
              </a:rPr>
              <a:t>mention: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Second coming of Christ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Bodily resurrection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Reign “on earth”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Literal throne of David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Jerusalem or Palestine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“Us” instead of “they” who lived and reigned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Christ on the earth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F1C5CF-030A-4D38-BEB0-05F12BB6211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C68C26-F84E-4DDF-B274-5CB7259D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090"/>
            <a:ext cx="8229600" cy="1143000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Revelation 20 and </a:t>
            </a:r>
            <a:br>
              <a:rPr lang="en-US" b="1" cap="small" dirty="0">
                <a:latin typeface="Elephant" pitchFamily="18" charset="0"/>
              </a:rPr>
            </a:br>
            <a:r>
              <a:rPr lang="en-US" b="1" cap="small" dirty="0">
                <a:latin typeface="Elephant" pitchFamily="18" charset="0"/>
              </a:rPr>
              <a:t>False Theories</a:t>
            </a:r>
          </a:p>
        </p:txBody>
      </p:sp>
    </p:spTree>
    <p:extLst>
      <p:ext uri="{BB962C8B-B14F-4D97-AF65-F5344CB8AC3E}">
        <p14:creationId xmlns:p14="http://schemas.microsoft.com/office/powerpoint/2010/main" val="27442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19:19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833095"/>
            <a:ext cx="548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I saw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beast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and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kings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of the earth, and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their armies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gathered together to make war against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him that sat upon the horse, and against his army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E1EE4-D0C0-4F0C-822D-7A33577BFA4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1F48DC7-D9F2-4E80-ABA4-CDB3E6F94569}"/>
              </a:ext>
            </a:extLst>
          </p:cNvPr>
          <p:cNvSpPr/>
          <p:nvPr/>
        </p:nvSpPr>
        <p:spPr>
          <a:xfrm>
            <a:off x="123825" y="1037077"/>
            <a:ext cx="1354494" cy="715089"/>
          </a:xfrm>
          <a:prstGeom prst="wedgeRoundRectCallout">
            <a:avLst>
              <a:gd name="adj1" fmla="val 309021"/>
              <a:gd name="adj2" fmla="val 92669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13:1.</a:t>
            </a:r>
          </a:p>
        </p:txBody>
      </p:sp>
    </p:spTree>
    <p:extLst>
      <p:ext uri="{BB962C8B-B14F-4D97-AF65-F5344CB8AC3E}">
        <p14:creationId xmlns:p14="http://schemas.microsoft.com/office/powerpoint/2010/main" val="34912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344575" y="882230"/>
            <a:ext cx="3955122" cy="326474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6:9-11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Souls of slain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altar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Crying for judgment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 of defeat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4562912" y="882230"/>
            <a:ext cx="3980577" cy="326474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20:4-6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Souls of beheaded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thrones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judgment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 of victory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974" y="5064812"/>
            <a:ext cx="87103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adapted from Ferrell Jenkins, </a:t>
            </a:r>
            <a:r>
              <a:rPr lang="en-US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in the Book of Revelation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page 33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7F79C-8E03-4176-9BD3-96B6BD94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2EF6-C04F-4369-AFBA-2C60F646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7" y="372344"/>
            <a:ext cx="8502976" cy="1311128"/>
          </a:xfrm>
        </p:spPr>
        <p:txBody>
          <a:bodyPr wrap="square">
            <a:spAutoFit/>
          </a:bodyPr>
          <a:lstStyle/>
          <a:p>
            <a:r>
              <a:rPr lang="en-US" dirty="0"/>
              <a:t>LITERAL OR FIGURATIVE – WHICH? Revelation 19-20.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A3E3-1E1B-417C-B4E6-E849EC7A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47853"/>
            <a:ext cx="4229100" cy="3757952"/>
          </a:xfr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ANGEL COMING DOWN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KEY, CHAIN, PIT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DRAGON, TAIL, STARS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FROGS OUT OF MOUTH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BOUND – BOTTOMLESS PIT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SHUT – SEALED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THRONES – BEHEADED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PRISON, LOOSED, MEN, HORSES BATTLE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CAMP OF SAINTS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1800" dirty="0"/>
              <a:t>FIRE AND BRIMSTONE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8287E-CE4F-43DE-B41C-1CCAB2EB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/>
              <a:t>21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CA6EE-74AE-4271-BF2A-8E2D889B7B55}"/>
              </a:ext>
            </a:extLst>
          </p:cNvPr>
          <p:cNvSpPr txBox="1"/>
          <p:nvPr/>
        </p:nvSpPr>
        <p:spPr>
          <a:xfrm>
            <a:off x="438153" y="1847853"/>
            <a:ext cx="3848099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A WHITE HORSE AND RIDER.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ARMIES, HORSES, WAR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SWORD, OUT OF MOUTH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RULE, ROD OF IRON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TREAD THE WINE PRESS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NAME ON HIS THIGH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FOWLS FLY TO SUPPER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EAT FLESH, KINGS,	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FOWLS FILLED WITH THEIR FLESH COMPASSED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BEAST, MARK,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38917-7280-41DB-B6FC-308AD0A9414B}"/>
              </a:ext>
            </a:extLst>
          </p:cNvPr>
          <p:cNvSpPr txBox="1"/>
          <p:nvPr/>
        </p:nvSpPr>
        <p:spPr>
          <a:xfrm>
            <a:off x="1760945" y="6343975"/>
            <a:ext cx="566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GOD’S PROPHETIC WORD, by Foy Wallace, page 285</a:t>
            </a:r>
          </a:p>
        </p:txBody>
      </p:sp>
    </p:spTree>
    <p:extLst>
      <p:ext uri="{BB962C8B-B14F-4D97-AF65-F5344CB8AC3E}">
        <p14:creationId xmlns:p14="http://schemas.microsoft.com/office/powerpoint/2010/main" val="39290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455333"/>
            <a:ext cx="8229600" cy="60016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Binding of Satan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7" y="1110977"/>
            <a:ext cx="8848725" cy="5706177"/>
          </a:xfrm>
          <a:solidFill>
            <a:schemeClr val="bg1"/>
          </a:solidFill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latin typeface="Book Antiqua" panose="02040602050305030304" pitchFamily="18" charset="0"/>
              </a:rPr>
              <a:t>Theme of chapter 20 — the defeat of Satan — not the 1,000 year reign! (cf. 1:18; 12:7-11; Hebrews 2:14-15)</a:t>
            </a:r>
          </a:p>
          <a:p>
            <a:r>
              <a:rPr lang="en-US" sz="3200" dirty="0">
                <a:latin typeface="Book Antiqua" pitchFamily="18" charset="0"/>
              </a:rPr>
              <a:t>Angel </a:t>
            </a:r>
            <a:r>
              <a:rPr lang="en-US" sz="3200" b="1" dirty="0">
                <a:latin typeface="Book Antiqua" panose="02040602050305030304" pitchFamily="18" charset="0"/>
              </a:rPr>
              <a:t>came down </a:t>
            </a:r>
            <a:r>
              <a:rPr lang="en-US" sz="3200" dirty="0">
                <a:latin typeface="Book Antiqua" pitchFamily="18" charset="0"/>
              </a:rPr>
              <a:t>out of heaven</a:t>
            </a:r>
          </a:p>
          <a:p>
            <a:r>
              <a:rPr lang="en-US" sz="3200" dirty="0">
                <a:latin typeface="Book Antiqua" pitchFamily="18" charset="0"/>
              </a:rPr>
              <a:t>Key to “</a:t>
            </a:r>
            <a:r>
              <a:rPr lang="en-US" sz="3200" b="1" dirty="0">
                <a:latin typeface="Book Antiqua" panose="02040602050305030304" pitchFamily="18" charset="0"/>
              </a:rPr>
              <a:t>bottomless pit</a:t>
            </a:r>
            <a:r>
              <a:rPr lang="en-US" sz="3200" dirty="0">
                <a:latin typeface="Book Antiqua" pitchFamily="18" charset="0"/>
              </a:rPr>
              <a:t>” (</a:t>
            </a:r>
            <a:r>
              <a:rPr lang="en-US" sz="3200" i="1" dirty="0">
                <a:latin typeface="Book Antiqua" panose="02040602050305030304" pitchFamily="18" charset="0"/>
              </a:rPr>
              <a:t>abyss</a:t>
            </a:r>
            <a:r>
              <a:rPr lang="en-US" sz="3200" dirty="0">
                <a:latin typeface="Book Antiqua" pitchFamily="18" charset="0"/>
              </a:rPr>
              <a:t>)</a:t>
            </a:r>
          </a:p>
          <a:p>
            <a:r>
              <a:rPr lang="en-US" sz="3200" dirty="0">
                <a:latin typeface="Book Antiqua" pitchFamily="18" charset="0"/>
              </a:rPr>
              <a:t>Great “</a:t>
            </a:r>
            <a:r>
              <a:rPr lang="en-US" sz="3200" b="1" dirty="0">
                <a:latin typeface="Book Antiqua" panose="02040602050305030304" pitchFamily="18" charset="0"/>
              </a:rPr>
              <a:t>chain</a:t>
            </a:r>
            <a:r>
              <a:rPr lang="en-US" sz="3200" dirty="0">
                <a:latin typeface="Book Antiqua" pitchFamily="18" charset="0"/>
              </a:rPr>
              <a:t>” in his hand</a:t>
            </a:r>
          </a:p>
          <a:p>
            <a:r>
              <a:rPr lang="en-US" sz="3200" dirty="0">
                <a:latin typeface="Book Antiqua" pitchFamily="18" charset="0"/>
              </a:rPr>
              <a:t>Literal — or Figurative?</a:t>
            </a:r>
          </a:p>
          <a:p>
            <a:r>
              <a:rPr lang="en-US" sz="3200" b="1" u="sng" dirty="0">
                <a:latin typeface="Book Antiqua" panose="02040602050305030304" pitchFamily="18" charset="0"/>
              </a:rPr>
              <a:t>Key</a:t>
            </a:r>
            <a:r>
              <a:rPr lang="en-US" sz="3200" b="1" dirty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Book Antiqua" pitchFamily="18" charset="0"/>
              </a:rPr>
              <a:t>— authority over the abyss</a:t>
            </a:r>
          </a:p>
          <a:p>
            <a:r>
              <a:rPr lang="en-US" sz="3200" b="1" u="sng" dirty="0">
                <a:latin typeface="Book Antiqua" panose="02040602050305030304" pitchFamily="18" charset="0"/>
              </a:rPr>
              <a:t>Chain</a:t>
            </a:r>
            <a:r>
              <a:rPr lang="en-US" sz="3200" b="1" dirty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Book Antiqua" pitchFamily="18" charset="0"/>
              </a:rPr>
              <a:t>— ability to limit the power of Satan</a:t>
            </a:r>
          </a:p>
          <a:p>
            <a:r>
              <a:rPr lang="en-US" sz="3200" b="1" u="sng" dirty="0">
                <a:latin typeface="Book Antiqua" panose="02040602050305030304" pitchFamily="18" charset="0"/>
              </a:rPr>
              <a:t>Confining</a:t>
            </a:r>
            <a:r>
              <a:rPr lang="en-US" sz="3200" dirty="0">
                <a:latin typeface="Book Antiqua" pitchFamily="18" charset="0"/>
              </a:rPr>
              <a:t> to the abyss!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D2C0C-3052-4EAB-89E9-7206167E148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</p:spTree>
    <p:extLst>
      <p:ext uri="{BB962C8B-B14F-4D97-AF65-F5344CB8AC3E}">
        <p14:creationId xmlns:p14="http://schemas.microsoft.com/office/powerpoint/2010/main" val="3475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08655"/>
            <a:ext cx="8515350" cy="5386090"/>
          </a:xfr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latin typeface="Book Antiqua" panose="02040602050305030304" pitchFamily="18" charset="0"/>
              </a:rPr>
              <a:t>Angel “</a:t>
            </a:r>
            <a:r>
              <a:rPr lang="en-US" sz="3600" b="1" dirty="0">
                <a:latin typeface="Book Antiqua" panose="02040602050305030304" pitchFamily="18" charset="0"/>
              </a:rPr>
              <a:t>laid hold</a:t>
            </a:r>
            <a:r>
              <a:rPr lang="en-US" sz="3600" dirty="0">
                <a:latin typeface="Book Antiqua" pitchFamily="18" charset="0"/>
              </a:rPr>
              <a:t>” on the dragon — </a:t>
            </a:r>
            <a:r>
              <a:rPr lang="en-US" sz="3600" i="1" dirty="0">
                <a:latin typeface="Book Antiqua" panose="02040602050305030304" pitchFamily="18" charset="0"/>
              </a:rPr>
              <a:t>power over </a:t>
            </a:r>
            <a:r>
              <a:rPr lang="en-US" sz="3600" dirty="0">
                <a:latin typeface="Book Antiqua" pitchFamily="18" charset="0"/>
              </a:rPr>
              <a:t>the dragon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Book Antiqua" panose="02040602050305030304" pitchFamily="18" charset="0"/>
              </a:rPr>
              <a:t>Identified</a:t>
            </a:r>
            <a:r>
              <a:rPr lang="en-US" sz="3600" dirty="0">
                <a:latin typeface="Book Antiqua" pitchFamily="18" charset="0"/>
              </a:rPr>
              <a:t>: dragon, serpent of old (</a:t>
            </a:r>
            <a:r>
              <a:rPr lang="en-US" sz="3600" b="1" dirty="0">
                <a:latin typeface="Book Antiqua" panose="02040602050305030304" pitchFamily="18" charset="0"/>
              </a:rPr>
              <a:t>Genesis 3</a:t>
            </a:r>
            <a:r>
              <a:rPr lang="en-US" sz="3600" dirty="0">
                <a:latin typeface="Book Antiqua" pitchFamily="18" charset="0"/>
              </a:rPr>
              <a:t>), and Satan</a:t>
            </a:r>
          </a:p>
          <a:p>
            <a:pPr>
              <a:spcBef>
                <a:spcPts val="0"/>
              </a:spcBef>
            </a:pPr>
            <a:r>
              <a:rPr lang="en-US" sz="3600" dirty="0">
                <a:latin typeface="Book Antiqua" pitchFamily="18" charset="0"/>
              </a:rPr>
              <a:t>Bound for “</a:t>
            </a:r>
            <a:r>
              <a:rPr lang="en-US" sz="3600" b="1" dirty="0">
                <a:latin typeface="Book Antiqua" panose="02040602050305030304" pitchFamily="18" charset="0"/>
              </a:rPr>
              <a:t>1,000 years</a:t>
            </a:r>
            <a:r>
              <a:rPr lang="en-US" sz="3600" dirty="0">
                <a:latin typeface="Book Antiqua" pitchFamily="18" charset="0"/>
              </a:rPr>
              <a:t>” — until completed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Book Antiqua" pitchFamily="18" charset="0"/>
              </a:rPr>
              <a:t>Absolutely complete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Book Antiqua" pitchFamily="18" charset="0"/>
              </a:rPr>
              <a:t>Bound — constrained (confined) — limited 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Book Antiqua" pitchFamily="18" charset="0"/>
              </a:rPr>
              <a:t>Not literal (</a:t>
            </a:r>
            <a:r>
              <a:rPr lang="en-US" sz="3200" b="1" dirty="0">
                <a:latin typeface="Book Antiqua" panose="02040602050305030304" pitchFamily="18" charset="0"/>
              </a:rPr>
              <a:t>Psalms 50:10;</a:t>
            </a:r>
            <a:br>
              <a:rPr lang="en-US" sz="3200" b="1" dirty="0">
                <a:latin typeface="Book Antiqua" panose="02040602050305030304" pitchFamily="18" charset="0"/>
              </a:rPr>
            </a:br>
            <a:r>
              <a:rPr lang="en-US" sz="3200" b="1" dirty="0">
                <a:latin typeface="Book Antiqua" panose="02040602050305030304" pitchFamily="18" charset="0"/>
              </a:rPr>
              <a:t>Deuteronomy 7:9</a:t>
            </a:r>
            <a:r>
              <a:rPr lang="en-US" sz="3200" dirty="0">
                <a:latin typeface="Book Antiqua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0F7C7-9B7D-4885-8262-514803E5064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25559A-B990-4B74-9C18-E3FF1913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521322"/>
            <a:ext cx="8229600" cy="60016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Binding of Satan</a:t>
            </a:r>
          </a:p>
        </p:txBody>
      </p:sp>
    </p:spTree>
    <p:extLst>
      <p:ext uri="{BB962C8B-B14F-4D97-AF65-F5344CB8AC3E}">
        <p14:creationId xmlns:p14="http://schemas.microsoft.com/office/powerpoint/2010/main" val="7654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" y="1242177"/>
            <a:ext cx="8917756" cy="54784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500" dirty="0">
                <a:latin typeface="Book Antiqua" panose="02040602050305030304" pitchFamily="18" charset="0"/>
              </a:rPr>
              <a:t>Why is he “</a:t>
            </a:r>
            <a:r>
              <a:rPr lang="en-US" sz="3500" b="1" i="1" dirty="0">
                <a:latin typeface="Book Antiqua" pitchFamily="18" charset="0"/>
              </a:rPr>
              <a:t>bound or limited</a:t>
            </a:r>
            <a:r>
              <a:rPr lang="en-US" sz="3500" dirty="0">
                <a:latin typeface="Book Antiqua" pitchFamily="18" charset="0"/>
              </a:rPr>
              <a:t>”?</a:t>
            </a:r>
          </a:p>
          <a:p>
            <a:pPr>
              <a:spcBef>
                <a:spcPts val="0"/>
              </a:spcBef>
            </a:pPr>
            <a:r>
              <a:rPr lang="en-US" sz="3500" dirty="0">
                <a:latin typeface="Book Antiqua" pitchFamily="18" charset="0"/>
              </a:rPr>
              <a:t>Might not “</a:t>
            </a:r>
            <a:r>
              <a:rPr lang="en-US" sz="3500" b="1" dirty="0">
                <a:latin typeface="Book Antiqua" panose="02040602050305030304" pitchFamily="18" charset="0"/>
              </a:rPr>
              <a:t>deceive the nations</a:t>
            </a:r>
            <a:r>
              <a:rPr lang="en-US" sz="3500" dirty="0">
                <a:latin typeface="Book Antiqua" pitchFamily="18" charset="0"/>
              </a:rPr>
              <a:t>” any more</a:t>
            </a:r>
          </a:p>
          <a:p>
            <a:pPr>
              <a:spcBef>
                <a:spcPts val="0"/>
              </a:spcBef>
            </a:pPr>
            <a:r>
              <a:rPr lang="en-US" sz="3500" dirty="0">
                <a:latin typeface="Book Antiqua" pitchFamily="18" charset="0"/>
              </a:rPr>
              <a:t>Earthly ministry of Jesus (</a:t>
            </a:r>
            <a:r>
              <a:rPr lang="en-US" sz="3500" b="1" dirty="0">
                <a:latin typeface="Book Antiqua" panose="02040602050305030304" pitchFamily="18" charset="0"/>
              </a:rPr>
              <a:t>Matthew 12:28-29</a:t>
            </a:r>
            <a:r>
              <a:rPr lang="en-US" sz="3500" dirty="0">
                <a:latin typeface="Book Antiqua" pitchFamily="18" charset="0"/>
              </a:rPr>
              <a:t>) — power of Christ greater</a:t>
            </a:r>
          </a:p>
          <a:p>
            <a:pPr>
              <a:spcBef>
                <a:spcPts val="0"/>
              </a:spcBef>
            </a:pPr>
            <a:r>
              <a:rPr lang="en-US" sz="3500" dirty="0">
                <a:latin typeface="Book Antiqua" pitchFamily="18" charset="0"/>
              </a:rPr>
              <a:t>Resurrection (</a:t>
            </a:r>
            <a:r>
              <a:rPr lang="en-US" sz="3500" b="1" dirty="0">
                <a:latin typeface="Book Antiqua" panose="02040602050305030304" pitchFamily="18" charset="0"/>
              </a:rPr>
              <a:t>Hebrews 2:14-15</a:t>
            </a:r>
            <a:r>
              <a:rPr lang="en-US" sz="3500" dirty="0">
                <a:latin typeface="Book Antiqua" pitchFamily="18" charset="0"/>
              </a:rPr>
              <a:t>) bondage of sin and death broken</a:t>
            </a:r>
          </a:p>
          <a:p>
            <a:pPr>
              <a:spcBef>
                <a:spcPts val="0"/>
              </a:spcBef>
            </a:pPr>
            <a:r>
              <a:rPr lang="en-US" sz="3500" dirty="0">
                <a:latin typeface="Book Antiqua" pitchFamily="18" charset="0"/>
              </a:rPr>
              <a:t>His ability to destroy the church with deception (</a:t>
            </a:r>
            <a:r>
              <a:rPr lang="en-US" sz="3500" i="1" dirty="0">
                <a:latin typeface="Book Antiqua" panose="02040602050305030304" pitchFamily="18" charset="0"/>
              </a:rPr>
              <a:t>as in Rome</a:t>
            </a:r>
            <a:r>
              <a:rPr lang="en-US" sz="3500" dirty="0">
                <a:latin typeface="Book Antiqua" pitchFamily="18" charset="0"/>
              </a:rPr>
              <a:t>) was taken away</a:t>
            </a:r>
          </a:p>
          <a:p>
            <a:pPr>
              <a:spcBef>
                <a:spcPts val="0"/>
              </a:spcBef>
            </a:pPr>
            <a:r>
              <a:rPr lang="en-US" sz="3500" dirty="0">
                <a:latin typeface="Book Antiqua" pitchFamily="18" charset="0"/>
              </a:rPr>
              <a:t>No “</a:t>
            </a:r>
            <a:r>
              <a:rPr lang="en-US" sz="3500" b="1" dirty="0">
                <a:latin typeface="Book Antiqua" panose="02040602050305030304" pitchFamily="18" charset="0"/>
              </a:rPr>
              <a:t>world empire</a:t>
            </a:r>
            <a:r>
              <a:rPr lang="en-US" sz="3500" dirty="0">
                <a:latin typeface="Book Antiqua" pitchFamily="18" charset="0"/>
              </a:rPr>
              <a:t>” ever sought to destroy the church as Rome did!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18428-B9E3-46E2-9DFE-50F0D99A36C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0AFC77-FE63-4021-BAC1-D04D5A3C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502468"/>
            <a:ext cx="8229600" cy="60016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Binding of Satan</a:t>
            </a:r>
          </a:p>
        </p:txBody>
      </p:sp>
    </p:spTree>
    <p:extLst>
      <p:ext uri="{BB962C8B-B14F-4D97-AF65-F5344CB8AC3E}">
        <p14:creationId xmlns:p14="http://schemas.microsoft.com/office/powerpoint/2010/main" val="39573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19:20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55296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“And the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beast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was taken, and with him the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false prophet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that wrought the signs in his sight, wherewith he deceived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them that had received the mark of the beast and them that worshipped his image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: they two were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cast alive into the lake of fire that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burneth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with brimstone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: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D377EB6-39AC-495C-BBBF-F4FE2CC3FDE3}"/>
              </a:ext>
            </a:extLst>
          </p:cNvPr>
          <p:cNvSpPr/>
          <p:nvPr/>
        </p:nvSpPr>
        <p:spPr>
          <a:xfrm>
            <a:off x="123825" y="1037077"/>
            <a:ext cx="1354494" cy="715089"/>
          </a:xfrm>
          <a:prstGeom prst="wedgeRoundRectCallout">
            <a:avLst>
              <a:gd name="adj1" fmla="val 207758"/>
              <a:gd name="adj2" fmla="val 58037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13:1.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5412E09-030C-418F-8FF8-AFF123F990A5}"/>
              </a:ext>
            </a:extLst>
          </p:cNvPr>
          <p:cNvSpPr/>
          <p:nvPr/>
        </p:nvSpPr>
        <p:spPr>
          <a:xfrm>
            <a:off x="123825" y="2136341"/>
            <a:ext cx="1354494" cy="1328023"/>
          </a:xfrm>
          <a:prstGeom prst="wedgeRoundRectCallout">
            <a:avLst>
              <a:gd name="adj1" fmla="val 244528"/>
              <a:gd name="adj2" fmla="val -30825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13:11; 16:13; 19:20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880E22D-1F1C-4A45-AA9B-34ED0091811A}"/>
              </a:ext>
            </a:extLst>
          </p:cNvPr>
          <p:cNvSpPr/>
          <p:nvPr/>
        </p:nvSpPr>
        <p:spPr>
          <a:xfrm>
            <a:off x="46653" y="4086974"/>
            <a:ext cx="1354494" cy="2710339"/>
          </a:xfrm>
          <a:prstGeom prst="wedgeRoundRectCallout">
            <a:avLst>
              <a:gd name="adj1" fmla="val 133217"/>
              <a:gd name="adj2" fmla="val -8566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14:9ff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Harlot burned with fire! Revelation 18:8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cf. Daniel 7:9-11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4B474-C1E2-4979-AE0C-9DC7E336209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0B344F-97E2-4A3B-8B07-B9EB458D8D51}"/>
              </a:ext>
            </a:extLst>
          </p:cNvPr>
          <p:cNvSpPr/>
          <p:nvPr/>
        </p:nvSpPr>
        <p:spPr>
          <a:xfrm>
            <a:off x="7665681" y="2523691"/>
            <a:ext cx="1354494" cy="715089"/>
          </a:xfrm>
          <a:prstGeom prst="wedgeRoundRectCallout">
            <a:avLst>
              <a:gd name="adj1" fmla="val -114315"/>
              <a:gd name="adj2" fmla="val 103325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14:11.</a:t>
            </a:r>
          </a:p>
        </p:txBody>
      </p:sp>
    </p:spTree>
    <p:extLst>
      <p:ext uri="{BB962C8B-B14F-4D97-AF65-F5344CB8AC3E}">
        <p14:creationId xmlns:p14="http://schemas.microsoft.com/office/powerpoint/2010/main" val="35605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19:21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795387"/>
            <a:ext cx="548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rest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were killed with the sword of him that sat upon the horse, (even the sword)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which came forth out of his mouth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: and all the birds were filled with their flesh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0D7210F-0C42-4C41-A739-A89D682E11E2}"/>
              </a:ext>
            </a:extLst>
          </p:cNvPr>
          <p:cNvSpPr/>
          <p:nvPr/>
        </p:nvSpPr>
        <p:spPr>
          <a:xfrm>
            <a:off x="388583" y="613571"/>
            <a:ext cx="1440219" cy="2815431"/>
          </a:xfrm>
          <a:prstGeom prst="wedgeRoundRectCallout">
            <a:avLst>
              <a:gd name="adj1" fmla="val 200015"/>
              <a:gd name="adj2" fmla="val -446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“the rest”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were not cast into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“lake of fire” until 20:11-15 …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final judgment!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626AE-BA74-4735-BE71-FB0CA4C310F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8733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790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Final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776"/>
            <a:ext cx="8229600" cy="5115246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Dragon and his allies seemed invincible</a:t>
            </a:r>
          </a:p>
          <a:p>
            <a:r>
              <a:rPr lang="en-US" dirty="0">
                <a:latin typeface="Book Antiqua" pitchFamily="18" charset="0"/>
              </a:rPr>
              <a:t>Fate of the </a:t>
            </a:r>
            <a:r>
              <a:rPr lang="en-US" b="1" dirty="0">
                <a:latin typeface="Book Antiqua" panose="02040602050305030304" pitchFamily="18" charset="0"/>
              </a:rPr>
              <a:t>two beasts</a:t>
            </a:r>
            <a:r>
              <a:rPr lang="en-US" dirty="0">
                <a:latin typeface="Book Antiqua" panose="02040602050305030304" pitchFamily="18" charset="0"/>
              </a:rPr>
              <a:t> “</a:t>
            </a:r>
            <a:r>
              <a:rPr lang="en-US" b="1" i="1" dirty="0">
                <a:latin typeface="Book Antiqua" panose="02040602050305030304" pitchFamily="18" charset="0"/>
              </a:rPr>
              <a:t>Cast into the lake of fire</a:t>
            </a:r>
            <a:r>
              <a:rPr lang="en-US" dirty="0">
                <a:latin typeface="Book Antiqua" panose="02040602050305030304" pitchFamily="18" charset="0"/>
              </a:rPr>
              <a:t>”</a:t>
            </a:r>
            <a:endParaRPr lang="en-US" b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Results of </a:t>
            </a:r>
            <a:r>
              <a:rPr lang="en-US" b="1" dirty="0">
                <a:latin typeface="Book Antiqua" panose="02040602050305030304" pitchFamily="18" charset="0"/>
              </a:rPr>
              <a:t>Armageddon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666</a:t>
            </a:r>
            <a:r>
              <a:rPr lang="en-US" dirty="0">
                <a:latin typeface="Book Antiqua" pitchFamily="18" charset="0"/>
              </a:rPr>
              <a:t> utter defeat!</a:t>
            </a:r>
          </a:p>
          <a:p>
            <a:r>
              <a:rPr lang="en-US" dirty="0">
                <a:latin typeface="Book Antiqua" pitchFamily="18" charset="0"/>
              </a:rPr>
              <a:t>“</a:t>
            </a:r>
            <a:r>
              <a:rPr lang="en-US" b="1" dirty="0">
                <a:latin typeface="Book Antiqua" panose="02040602050305030304" pitchFamily="18" charset="0"/>
              </a:rPr>
              <a:t>The rest</a:t>
            </a:r>
            <a:r>
              <a:rPr lang="en-US" dirty="0">
                <a:latin typeface="Book Antiqua" panose="02040602050305030304" pitchFamily="18" charset="0"/>
              </a:rPr>
              <a:t>” “</a:t>
            </a:r>
            <a:r>
              <a:rPr lang="en-US" b="1" i="1" dirty="0">
                <a:latin typeface="Book Antiqua" panose="02040602050305030304" pitchFamily="18" charset="0"/>
              </a:rPr>
              <a:t>Cast into the lake of fire</a:t>
            </a:r>
            <a:r>
              <a:rPr lang="en-US" dirty="0">
                <a:latin typeface="Book Antiqua" panose="02040602050305030304" pitchFamily="18" charset="0"/>
              </a:rPr>
              <a:t>” (</a:t>
            </a:r>
            <a:r>
              <a:rPr lang="en-US" i="1" dirty="0">
                <a:latin typeface="Book Antiqua" panose="02040602050305030304" pitchFamily="18" charset="0"/>
              </a:rPr>
              <a:t>second death</a:t>
            </a:r>
            <a:r>
              <a:rPr lang="en-US" dirty="0">
                <a:latin typeface="Book Antiqua" panose="02040602050305030304" pitchFamily="18" charset="0"/>
              </a:rPr>
              <a:t>) (</a:t>
            </a:r>
            <a:r>
              <a:rPr lang="en-US" b="1" dirty="0">
                <a:latin typeface="Book Antiqua" panose="02040602050305030304" pitchFamily="18" charset="0"/>
              </a:rPr>
              <a:t>20:10,14,15, 21:8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By being alive a </a:t>
            </a:r>
            <a:r>
              <a:rPr lang="en-US" b="1" dirty="0">
                <a:latin typeface="Book Antiqua" panose="02040602050305030304" pitchFamily="18" charset="0"/>
              </a:rPr>
              <a:t>sorer</a:t>
            </a:r>
            <a:r>
              <a:rPr lang="en-US" dirty="0">
                <a:latin typeface="Book Antiqua" pitchFamily="18" charset="0"/>
              </a:rPr>
              <a:t> punishment!</a:t>
            </a:r>
          </a:p>
          <a:p>
            <a:r>
              <a:rPr lang="en-US" dirty="0">
                <a:latin typeface="Book Antiqua" pitchFamily="18" charset="0"/>
              </a:rPr>
              <a:t>Lake represents their </a:t>
            </a:r>
            <a:r>
              <a:rPr lang="en-US" b="1" dirty="0">
                <a:latin typeface="Book Antiqua" panose="02040602050305030304" pitchFamily="18" charset="0"/>
              </a:rPr>
              <a:t>utter defeat</a:t>
            </a:r>
            <a:r>
              <a:rPr lang="en-US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63478-D027-45D0-A2FC-576AFF59975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425141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Final Outcome of Allies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8938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Fate of their </a:t>
            </a:r>
            <a:r>
              <a:rPr lang="en-US" b="1" dirty="0">
                <a:latin typeface="Book Antiqua" panose="02040602050305030304" pitchFamily="18" charset="0"/>
              </a:rPr>
              <a:t>allies</a:t>
            </a:r>
            <a:r>
              <a:rPr lang="en-US" dirty="0"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Killed with the sword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Slain by the victorious Christ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Became the “main course” at God’s great supper!</a:t>
            </a:r>
          </a:p>
          <a:p>
            <a:pPr lvl="1"/>
            <a:r>
              <a:rPr lang="en-US" b="1" dirty="0">
                <a:latin typeface="Book Antiqua" panose="02040602050305030304" pitchFamily="18" charset="0"/>
              </a:rPr>
              <a:t>Allies left for final judgment</a:t>
            </a:r>
            <a:r>
              <a:rPr lang="en-US" dirty="0">
                <a:latin typeface="Book Antiqua" panose="02040602050305030304" pitchFamily="18" charset="0"/>
              </a:rPr>
              <a:t> – too late for Rome – doom has been determined.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One behind all the troubles </a:t>
            </a:r>
            <a:r>
              <a:rPr lang="en-US" b="1" dirty="0">
                <a:latin typeface="Book Antiqua" panose="02040602050305030304" pitchFamily="18" charset="0"/>
              </a:rPr>
              <a:t>will not escape</a:t>
            </a:r>
            <a:r>
              <a:rPr lang="en-US" dirty="0">
                <a:latin typeface="Book Antiqua" pitchFamily="18" charset="0"/>
              </a:rPr>
              <a:t>!</a:t>
            </a:r>
          </a:p>
          <a:p>
            <a:pPr lvl="1"/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Book Antiqua" panose="02040602050305030304" pitchFamily="18" charset="0"/>
              </a:rPr>
              <a:t>Dragon</a:t>
            </a:r>
            <a:r>
              <a:rPr lang="en-US" dirty="0">
                <a:latin typeface="Book Antiqua" panose="02040602050305030304" pitchFamily="18" charset="0"/>
              </a:rPr>
              <a:t>? – He will be dealt with next!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6975DF-0A2A-41C0-BF31-F295ACB406F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423846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826" y="504160"/>
            <a:ext cx="6286499" cy="1107996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The Book of Revelation:</a:t>
            </a:r>
            <a:br>
              <a:rPr lang="en-US" b="1" cap="small" dirty="0">
                <a:latin typeface="Elephant" pitchFamily="18" charset="0"/>
              </a:rPr>
            </a:br>
            <a:r>
              <a:rPr lang="en-US" b="1" cap="small" dirty="0">
                <a:latin typeface="Elephant" pitchFamily="18" charset="0"/>
              </a:rPr>
              <a:t>Chapter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885" y="5573318"/>
            <a:ext cx="4870123" cy="923330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700" b="1" cap="small" dirty="0">
                <a:solidFill>
                  <a:schemeClr val="tx1"/>
                </a:solidFill>
                <a:latin typeface="Georgia" pitchFamily="18" charset="0"/>
              </a:rPr>
              <a:t>Victory Over The Dragon and his Followers</a:t>
            </a:r>
          </a:p>
        </p:txBody>
      </p:sp>
      <p:pic>
        <p:nvPicPr>
          <p:cNvPr id="1026" name="Picture 2" descr="D:\72 dpi JPEG\26 The Angel With the Great Ch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1694260"/>
            <a:ext cx="7000875" cy="35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4FE7E5-FBFD-4CCD-AC9E-1D814AD2F888}"/>
              </a:ext>
            </a:extLst>
          </p:cNvPr>
          <p:cNvSpPr/>
          <p:nvPr/>
        </p:nvSpPr>
        <p:spPr bwMode="auto">
          <a:xfrm>
            <a:off x="-132425" y="0"/>
            <a:ext cx="9276425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</p:spTree>
    <p:extLst>
      <p:ext uri="{BB962C8B-B14F-4D97-AF65-F5344CB8AC3E}">
        <p14:creationId xmlns:p14="http://schemas.microsoft.com/office/powerpoint/2010/main" val="89757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389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Resources used: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5" y="634630"/>
            <a:ext cx="9001912" cy="618630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A Study Of The Book Of Revelation by Bob Dodson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God’s Prophetic Word by Foy E. Wallace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More Than Conquerors by William Hendriksen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Overcoming With The Lamb, Florida College Annual Lectures, February 7-10, 1994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Outline of the Book of Revelation by John Robertson – Floral Heights Church of Christ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https://floralheightschurchofchrist.org/Class%20-%20Bible%20Books/Revelation.pdf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Revelation – An Introduction and Commentary by Homer Hailey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Revelation (Truth Commentaries) by Robert </a:t>
            </a:r>
            <a:r>
              <a:rPr lang="en-US" sz="1800" dirty="0" err="1">
                <a:solidFill>
                  <a:schemeClr val="tx1"/>
                </a:solidFill>
              </a:rPr>
              <a:t>Harkrider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Revelation (A Study Workbook) by Robert </a:t>
            </a:r>
            <a:r>
              <a:rPr lang="en-US" sz="1800" dirty="0" err="1">
                <a:solidFill>
                  <a:schemeClr val="tx1"/>
                </a:solidFill>
              </a:rPr>
              <a:t>Harkrider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Revelation and charts by Donnie Rader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Revelation charts by Keith Greer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Studies In The Book Of Revelation by Ferrell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The Apocalypse of St. John by Henry Barclay </a:t>
            </a:r>
            <a:r>
              <a:rPr lang="en-US" sz="1800" dirty="0" err="1">
                <a:solidFill>
                  <a:schemeClr val="tx1"/>
                </a:solidFill>
              </a:rPr>
              <a:t>Swete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http://biblicalstudies.gospelstudies.org.uk/pdf/e-books/swete_h-b/apocalypse-of-st-john_swete.pdf</a:t>
            </a:r>
            <a:r>
              <a:rPr lang="en-US" sz="1800" dirty="0">
                <a:solidFill>
                  <a:schemeClr val="tx1"/>
                </a:solidFill>
              </a:rPr>
              <a:t> (540 pages)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The Old Testament In The Book Of Revelation by Ferrell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The Revelation Of St. John The Divine by G.B. </a:t>
            </a:r>
            <a:r>
              <a:rPr lang="en-US" sz="1800" dirty="0" err="1">
                <a:solidFill>
                  <a:schemeClr val="tx1"/>
                </a:solidFill>
              </a:rPr>
              <a:t>Caird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The Book of Revelation by Foy E. Wallace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The Avenging of the Apostles and Prophets by Arthur M. Ogden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Worthy Is The Lamb by Ray Summers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Written exchange on THE DOMITIAN PERSECUTION between Arthur M. Ogden and Ferrell Jenkins presented in Searching The Scriptures, June 12, 1989, pages 7-12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2094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4400" b="1" cap="small" dirty="0">
                <a:latin typeface="OldCentury" pitchFamily="2" charset="0"/>
              </a:rPr>
              <a:t>Revelation 20:1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7" y="2028826"/>
            <a:ext cx="74199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38143" y="2496729"/>
            <a:ext cx="5305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I saw an angel coming down out of heaven, having the key of the abyss and a great chain in his hand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9F4CF-752D-4EFE-B1C4-F2D72FFD0DE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20</a:t>
            </a:r>
          </a:p>
        </p:txBody>
      </p:sp>
    </p:spTree>
    <p:extLst>
      <p:ext uri="{BB962C8B-B14F-4D97-AF65-F5344CB8AC3E}">
        <p14:creationId xmlns:p14="http://schemas.microsoft.com/office/powerpoint/2010/main" val="35375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Z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FFFF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Z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Z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Z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1620</Words>
  <Application>Microsoft Office PowerPoint</Application>
  <PresentationFormat>On-screen Show (4:3)</PresentationFormat>
  <Paragraphs>212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Corbel</vt:lpstr>
      <vt:lpstr>Elephant</vt:lpstr>
      <vt:lpstr>Georgia</vt:lpstr>
      <vt:lpstr>OldCentury</vt:lpstr>
      <vt:lpstr>Times New Roman</vt:lpstr>
      <vt:lpstr>1_Office Theme</vt:lpstr>
      <vt:lpstr>BLUZ</vt:lpstr>
      <vt:lpstr>Depth</vt:lpstr>
      <vt:lpstr>Default Design</vt:lpstr>
      <vt:lpstr>1_Depth</vt:lpstr>
      <vt:lpstr>2_Depth</vt:lpstr>
      <vt:lpstr>2_Office Theme</vt:lpstr>
      <vt:lpstr>A Study Of  The Book Of Revelation</vt:lpstr>
      <vt:lpstr>Revelation 19:19</vt:lpstr>
      <vt:lpstr>Revelation 19:20</vt:lpstr>
      <vt:lpstr>Revelation 19:21</vt:lpstr>
      <vt:lpstr>Final Outcome</vt:lpstr>
      <vt:lpstr>Final Outcome of Allies</vt:lpstr>
      <vt:lpstr>The Book of Revelation: Chapter 20</vt:lpstr>
      <vt:lpstr>Resources used:</vt:lpstr>
      <vt:lpstr>Revelation 20:1</vt:lpstr>
      <vt:lpstr>Revelation 20:2</vt:lpstr>
      <vt:lpstr>Revelation 20:3</vt:lpstr>
      <vt:lpstr>Revelation 20 and  False Theories</vt:lpstr>
      <vt:lpstr>Revelation 20 and  False Theories</vt:lpstr>
      <vt:lpstr>PowerPoint Presentation</vt:lpstr>
      <vt:lpstr>The Errors Of The Premillennial View Of The Rapture</vt:lpstr>
      <vt:lpstr>The Errors Of The Premillennial View Of The Rapture</vt:lpstr>
      <vt:lpstr>Revelation 20:1-6</vt:lpstr>
      <vt:lpstr>Revelation 20:1-6</vt:lpstr>
      <vt:lpstr>Revelation 20 and  False Theories</vt:lpstr>
      <vt:lpstr>PowerPoint Presentation</vt:lpstr>
      <vt:lpstr>LITERAL OR FIGURATIVE – WHICH? Revelation 19-20.</vt:lpstr>
      <vt:lpstr>Binding of Satan</vt:lpstr>
      <vt:lpstr>Binding of Satan</vt:lpstr>
      <vt:lpstr>Binding of Satan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Revelation (8-29-21)</dc:title>
  <dc:creator>Micky Galloway</dc:creator>
  <cp:lastModifiedBy>Richard Lidh</cp:lastModifiedBy>
  <cp:revision>8</cp:revision>
  <cp:lastPrinted>2021-08-29T20:37:05Z</cp:lastPrinted>
  <dcterms:created xsi:type="dcterms:W3CDTF">2021-08-22T14:12:49Z</dcterms:created>
  <dcterms:modified xsi:type="dcterms:W3CDTF">2021-08-29T20:37:08Z</dcterms:modified>
</cp:coreProperties>
</file>